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5" r:id="rId3"/>
    <p:sldId id="259" r:id="rId4"/>
    <p:sldId id="274" r:id="rId5"/>
    <p:sldId id="264" r:id="rId6"/>
    <p:sldId id="261" r:id="rId7"/>
    <p:sldId id="265" r:id="rId8"/>
    <p:sldId id="260" r:id="rId9"/>
    <p:sldId id="266" r:id="rId10"/>
    <p:sldId id="262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387BF-D6CA-4FD6-B85E-58A210545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/>
              <a:t>Prise en charge de la difficulté scolaire au collège du Val du gy</a:t>
            </a:r>
          </a:p>
        </p:txBody>
      </p:sp>
    </p:spTree>
    <p:extLst>
      <p:ext uri="{BB962C8B-B14F-4D97-AF65-F5344CB8AC3E}">
        <p14:creationId xmlns:p14="http://schemas.microsoft.com/office/powerpoint/2010/main" val="243206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3F54D-A82D-4824-A81D-348601EF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difficultés ne sont pas résolues avec l’aide en classe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93F07B-6A08-4B68-B1AD-8714F6D86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2527917"/>
          </a:xfrm>
        </p:spPr>
        <p:txBody>
          <a:bodyPr>
            <a:normAutofit/>
          </a:bodyPr>
          <a:lstStyle/>
          <a:p>
            <a:r>
              <a:rPr lang="fr-FR" dirty="0"/>
              <a:t>L’aide apportée par l’enseignant au sein même de la classe </a:t>
            </a:r>
            <a:r>
              <a:rPr lang="fr-FR" dirty="0">
                <a:solidFill>
                  <a:srgbClr val="FF0000"/>
                </a:solidFill>
              </a:rPr>
              <a:t>permet à l’élève </a:t>
            </a:r>
            <a:r>
              <a:rPr lang="fr-FR" dirty="0"/>
              <a:t>de surmonter la difficulté</a:t>
            </a:r>
          </a:p>
          <a:p>
            <a:pPr marL="0" indent="0">
              <a:buNone/>
            </a:pPr>
            <a:r>
              <a:rPr lang="fr-FR" dirty="0"/>
              <a:t> Fin de l’action spécifique.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9D10B9-BA13-470C-B83B-6CC64296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216" y="3773010"/>
            <a:ext cx="3321247" cy="233302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CFEF1E-219B-4CAD-A5F4-C8FEA46D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Diagnostique plus précis.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253EDD-B99B-4058-9912-A9486607CE5F}"/>
              </a:ext>
            </a:extLst>
          </p:cNvPr>
          <p:cNvSpPr txBox="1">
            <a:spLocks/>
          </p:cNvSpPr>
          <p:nvPr/>
        </p:nvSpPr>
        <p:spPr>
          <a:xfrm>
            <a:off x="838200" y="1955196"/>
            <a:ext cx="6711696" cy="337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L’aide apportée par l’enseignant au sein même de la classe </a:t>
            </a:r>
            <a:r>
              <a:rPr lang="fr-FR" dirty="0">
                <a:solidFill>
                  <a:srgbClr val="FF0000"/>
                </a:solidFill>
              </a:rPr>
              <a:t>ne permet pas</a:t>
            </a:r>
            <a:r>
              <a:rPr lang="fr-FR" dirty="0"/>
              <a:t> à l’élève de surmonter la difficulté</a:t>
            </a:r>
          </a:p>
          <a:p>
            <a:r>
              <a:rPr lang="fr-FR" dirty="0"/>
              <a:t>Réalisation d’un </a:t>
            </a:r>
            <a:r>
              <a:rPr lang="fr-FR" dirty="0">
                <a:solidFill>
                  <a:srgbClr val="FF0000"/>
                </a:solidFill>
              </a:rPr>
              <a:t>diagnostique plus précis</a:t>
            </a:r>
            <a:r>
              <a:rPr lang="fr-FR" dirty="0"/>
              <a:t> des difficultés.</a:t>
            </a:r>
          </a:p>
          <a:p>
            <a:pPr marL="0" indent="0">
              <a:buNone/>
            </a:pPr>
            <a:r>
              <a:rPr lang="fr-FR" dirty="0"/>
              <a:t>A ce niveau, une </a:t>
            </a:r>
            <a:r>
              <a:rPr lang="fr-FR" dirty="0">
                <a:solidFill>
                  <a:srgbClr val="FF0000"/>
                </a:solidFill>
              </a:rPr>
              <a:t>aide des référents de chaque niveau </a:t>
            </a:r>
            <a:r>
              <a:rPr lang="fr-FR" dirty="0"/>
              <a:t>est possible : soit pour une observation de l’élève dans son quotidien de classe, soit pour des outils d’évaluation.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4E1B5C5-EE15-4DF2-8943-6F3C355EDF2C}"/>
              </a:ext>
            </a:extLst>
          </p:cNvPr>
          <p:cNvSpPr/>
          <p:nvPr/>
        </p:nvSpPr>
        <p:spPr>
          <a:xfrm>
            <a:off x="3043627" y="4749800"/>
            <a:ext cx="3508093" cy="17575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Qui sont les référents ?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les 6</a:t>
            </a:r>
            <a:r>
              <a:rPr lang="fr-FR" sz="14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M</a:t>
            </a:r>
            <a:r>
              <a:rPr lang="fr-FR" sz="14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Petit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les 5</a:t>
            </a:r>
            <a:r>
              <a:rPr lang="fr-FR" sz="14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M Vanhove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les 4</a:t>
            </a:r>
            <a:r>
              <a:rPr lang="fr-FR" sz="14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M </a:t>
            </a:r>
            <a:r>
              <a:rPr lang="fr-FR" sz="1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Dambreville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les 3</a:t>
            </a:r>
            <a:r>
              <a:rPr lang="fr-FR" sz="14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M</a:t>
            </a:r>
            <a:r>
              <a:rPr lang="fr-FR" sz="14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Deprez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2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8ED0B6-7E2D-4018-AB81-E46E6F891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52400"/>
            <a:ext cx="92392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4ED5F-4BDC-49BD-A049-3635748B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Plusieurs cas sont alors envisageables…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CAF6F-29B4-4611-AA2A-BACD466F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44867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CAS 1 :</a:t>
            </a:r>
          </a:p>
          <a:p>
            <a:r>
              <a:rPr lang="fr-FR" i="1" dirty="0"/>
              <a:t>Elèves en difficultés scolaires qui risquent de ne pas maîtriser certaines connaissances et compétences attendues à</a:t>
            </a:r>
            <a:r>
              <a:rPr lang="fr-FR" dirty="0"/>
              <a:t> </a:t>
            </a:r>
            <a:r>
              <a:rPr lang="fr-FR" i="1" dirty="0"/>
              <a:t>la fin d’un cycle d’enseignement.</a:t>
            </a:r>
          </a:p>
          <a:p>
            <a:pPr lvl="5"/>
            <a:r>
              <a:rPr lang="fr-FR" sz="2000" dirty="0">
                <a:solidFill>
                  <a:srgbClr val="FF0000"/>
                </a:solidFill>
              </a:rPr>
              <a:t>PPRE ou CAI</a:t>
            </a:r>
          </a:p>
          <a:p>
            <a:r>
              <a:rPr lang="fr-FR" dirty="0"/>
              <a:t>CAS 2 :</a:t>
            </a:r>
          </a:p>
          <a:p>
            <a:r>
              <a:rPr lang="fr-FR" i="1" dirty="0"/>
              <a:t>Elève présentant des difficultés scolaires durables en raison d’un trouble des apprentissages, évoluant sur une longue période, sans reconnaissance du handicap (dyslexie, dysphasie, dyspraxie…)</a:t>
            </a:r>
          </a:p>
          <a:p>
            <a:pPr lvl="6"/>
            <a:r>
              <a:rPr lang="fr-FR" sz="2200" dirty="0">
                <a:solidFill>
                  <a:srgbClr val="FF0000"/>
                </a:solidFill>
              </a:rPr>
              <a:t>PAP</a:t>
            </a:r>
          </a:p>
          <a:p>
            <a:r>
              <a:rPr lang="fr-FR" dirty="0"/>
              <a:t>CAS 3:</a:t>
            </a:r>
          </a:p>
          <a:p>
            <a:r>
              <a:rPr lang="fr-FR" i="1" dirty="0"/>
              <a:t>Elèves reconnus « handicapés » par la CDA (Commission des Droits et de l’Autonomie relevant de la MDPH). Le PPS concerne tous les enfants dont la situation répond à la définition du handicap telle qu’elle est posée dans l’article 2 de la loi de 2005.</a:t>
            </a:r>
            <a:endParaRPr lang="fr-FR" dirty="0"/>
          </a:p>
          <a:p>
            <a:pPr lvl="6"/>
            <a:r>
              <a:rPr lang="fr-FR" sz="2200" dirty="0">
                <a:solidFill>
                  <a:srgbClr val="FF0000"/>
                </a:solidFill>
              </a:rPr>
              <a:t>PPS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1B95F-D5E2-4C1D-B843-69C9BCC83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PPRE, CAI, PAP, PPS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085EDE-DAD6-4CA0-B852-8D741660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193" y="3338004"/>
            <a:ext cx="3658982" cy="259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E3E409-9F20-4555-AAB9-A00A1CC35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19062"/>
            <a:ext cx="93535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7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A4E61-F46D-4EA5-A0ED-99CAECD2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PPRE ou CAI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1CE89C-9615-40FD-AF76-7E4B6B088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Cycle 3 : PPRE ( Projet Personnalisé de Réussite Educative)</a:t>
            </a:r>
          </a:p>
          <a:p>
            <a:r>
              <a:rPr lang="fr-FR" dirty="0"/>
              <a:t>Cycle 4 : CAI ( 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8F96FD-84CB-468C-A1D9-8149B9DFF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DDCE3-2C19-4140-A491-181BC6CB9E78}"/>
              </a:ext>
            </a:extLst>
          </p:cNvPr>
          <p:cNvSpPr/>
          <p:nvPr/>
        </p:nvSpPr>
        <p:spPr>
          <a:xfrm>
            <a:off x="2156041" y="2675128"/>
            <a:ext cx="4280270" cy="2101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équipes enseignantes- qui ont établi préalablement un bilan précis et personnalisé des besoins de l’élève- proposent des actions ciblées sur des compétences précises afin de soutenir l’élève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7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766723-0F49-42E5-B5AB-007F4775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19062"/>
            <a:ext cx="92773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ADB22-2C36-4EE4-9230-981A0880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75175-F30A-48CB-908E-41D057AB7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PAP : Projet d’Accompagnement Personnalisé.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214C75-3BF9-404E-A487-A5C789AF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8C543-1880-4280-8ABC-83FFB9B583D2}"/>
              </a:ext>
            </a:extLst>
          </p:cNvPr>
          <p:cNvSpPr/>
          <p:nvPr/>
        </p:nvSpPr>
        <p:spPr>
          <a:xfrm>
            <a:off x="1526959" y="2290439"/>
            <a:ext cx="5442012" cy="2423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première demande :</a:t>
            </a:r>
            <a:r>
              <a:rPr lang="fr-F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Obligation pour la famille</a:t>
            </a:r>
            <a:r>
              <a:rPr lang="fr-F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d’obtenir le </a:t>
            </a:r>
            <a:r>
              <a:rPr lang="fr-F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diagnostique de la psychologue scolaire et un bilan orthophonique.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renouvellement :</a:t>
            </a:r>
            <a:r>
              <a:rPr lang="fr-F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fr-F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référent du niveau de classe</a:t>
            </a:r>
            <a:r>
              <a:rPr lang="fr-F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l’élève alerte le professeur principal du renouvellement nécessaire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4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570C3D-D04F-43E1-AB7E-4B2249043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52400"/>
            <a:ext cx="93154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A9C2C-8E62-4B9B-B4F0-F5CB37FE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2A3CB-E042-418A-B3D7-B2C76984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PPS : Projet Personnalisé de Scolarisation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E416CC-D507-4921-8C81-EEB70CF17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18C3F-C115-435B-BD2C-46960266C593}"/>
              </a:ext>
            </a:extLst>
          </p:cNvPr>
          <p:cNvSpPr/>
          <p:nvPr/>
        </p:nvSpPr>
        <p:spPr>
          <a:xfrm>
            <a:off x="2689934" y="2675128"/>
            <a:ext cx="4003829" cy="1994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Dossier pris en charge par l’enseignant référent du secteur ( M Bacq) et géré ensuite par la MDPH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6FD1347-0E52-47F6-88AC-90A144DE4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704" y="461002"/>
            <a:ext cx="4444678" cy="63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3B9F1-8AAF-4796-8450-712879D4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Qu’appelle-ton difficulté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6F792-5FA4-4200-A452-741E31BBF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706122"/>
          </a:xfrm>
        </p:spPr>
        <p:txBody>
          <a:bodyPr>
            <a:normAutofit fontScale="85000" lnSpcReduction="10000"/>
          </a:bodyPr>
          <a:lstStyle/>
          <a:p>
            <a:pPr marL="822960" lvl="3" indent="0" algn="ctr">
              <a:buNone/>
            </a:pPr>
            <a:r>
              <a:rPr lang="fr-FR" sz="2200" dirty="0"/>
              <a:t>Difficulté ? Difficulté scolaire ou</a:t>
            </a:r>
          </a:p>
          <a:p>
            <a:pPr marL="822960" lvl="3" indent="0" algn="ctr">
              <a:buNone/>
            </a:pPr>
            <a:r>
              <a:rPr lang="fr-FR" sz="2200" dirty="0"/>
              <a:t> grande difficulté scolaire ?</a:t>
            </a:r>
          </a:p>
          <a:p>
            <a:pPr marL="822960" lvl="3" indent="0">
              <a:buNone/>
            </a:pPr>
            <a:endParaRPr lang="fr-FR" dirty="0"/>
          </a:p>
          <a:p>
            <a:pPr marL="822960" lvl="3" indent="0">
              <a:buNone/>
            </a:pPr>
            <a:endParaRPr lang="fr-FR" dirty="0"/>
          </a:p>
          <a:p>
            <a:pPr marL="822960" lvl="3" indent="0">
              <a:buNone/>
            </a:pPr>
            <a:r>
              <a:rPr lang="fr-FR" sz="1700" dirty="0">
                <a:solidFill>
                  <a:srgbClr val="FF0000"/>
                </a:solidFill>
              </a:rPr>
              <a:t>Difficulté </a:t>
            </a:r>
            <a:r>
              <a:rPr lang="fr-FR" sz="1700" dirty="0"/>
              <a:t>: Inhérente à tout apprentissage </a:t>
            </a:r>
          </a:p>
          <a:p>
            <a:pPr marL="822960" lvl="3" indent="0">
              <a:buNone/>
            </a:pPr>
            <a:endParaRPr lang="fr-FR" sz="1700" dirty="0"/>
          </a:p>
          <a:p>
            <a:pPr marL="822960" lvl="3" indent="0">
              <a:buNone/>
            </a:pPr>
            <a:r>
              <a:rPr lang="fr-FR" sz="1700" dirty="0">
                <a:solidFill>
                  <a:srgbClr val="FF0000"/>
                </a:solidFill>
              </a:rPr>
              <a:t>Difficulté scolaire </a:t>
            </a:r>
            <a:r>
              <a:rPr lang="fr-FR" sz="1700" dirty="0"/>
              <a:t>:</a:t>
            </a:r>
          </a:p>
          <a:p>
            <a:pPr marL="822960" lvl="3" indent="0">
              <a:buNone/>
            </a:pPr>
            <a:r>
              <a:rPr lang="fr-FR" sz="1700" dirty="0"/>
              <a:t>		* Ponctuelle</a:t>
            </a:r>
          </a:p>
          <a:p>
            <a:pPr marL="822960" lvl="3" indent="0">
              <a:buNone/>
            </a:pPr>
            <a:r>
              <a:rPr lang="fr-FR" sz="1700" dirty="0"/>
              <a:t>		* L’enseignant a la capacité d’apporter de l’aide au sein 		de la classe.</a:t>
            </a:r>
          </a:p>
          <a:p>
            <a:pPr marL="822960" lvl="3" indent="0">
              <a:buNone/>
            </a:pPr>
            <a:endParaRPr lang="fr-FR" sz="1700" dirty="0"/>
          </a:p>
          <a:p>
            <a:pPr marL="822960" lvl="3" indent="0">
              <a:buNone/>
            </a:pPr>
            <a:r>
              <a:rPr lang="fr-FR" sz="1700" dirty="0">
                <a:solidFill>
                  <a:srgbClr val="FF0000"/>
                </a:solidFill>
              </a:rPr>
              <a:t>Grande difficulté scolaire:</a:t>
            </a:r>
          </a:p>
          <a:p>
            <a:pPr marL="822960" lvl="3" indent="0">
              <a:buNone/>
            </a:pPr>
            <a:r>
              <a:rPr lang="fr-FR" sz="1700" dirty="0"/>
              <a:t>		* Persistante et durable</a:t>
            </a:r>
          </a:p>
          <a:p>
            <a:pPr marL="822960" lvl="3" indent="0">
              <a:buNone/>
            </a:pPr>
            <a:r>
              <a:rPr lang="fr-FR" sz="1700" dirty="0"/>
              <a:t>		* L’élève ne parvient plus à dépasser ses difficultés.</a:t>
            </a:r>
          </a:p>
          <a:p>
            <a:pPr marL="822960" lvl="3" indent="0">
              <a:buNone/>
            </a:pPr>
            <a:r>
              <a:rPr lang="fr-FR" sz="1700" dirty="0"/>
              <a:t>		* L’élève reste mobilisable sous certaines conditions…</a:t>
            </a:r>
          </a:p>
          <a:p>
            <a:pPr marL="822960" lvl="3" indent="0">
              <a:buNone/>
            </a:pPr>
            <a:endParaRPr lang="fr-FR" sz="1700" dirty="0"/>
          </a:p>
          <a:p>
            <a:pPr marL="822960" lvl="3" indent="0">
              <a:buNone/>
            </a:pPr>
            <a:r>
              <a:rPr lang="fr-FR" sz="1700" dirty="0">
                <a:solidFill>
                  <a:srgbClr val="FF0000"/>
                </a:solidFill>
              </a:rPr>
              <a:t>Echec scolaire:</a:t>
            </a:r>
          </a:p>
          <a:p>
            <a:pPr marL="822960" lvl="3" indent="0">
              <a:buNone/>
            </a:pPr>
            <a:r>
              <a:rPr lang="fr-FR" sz="1700" dirty="0"/>
              <a:t>		* Phénomène de rejet de l’école</a:t>
            </a:r>
          </a:p>
          <a:p>
            <a:pPr marL="822960" lvl="3" indent="0">
              <a:buNone/>
            </a:pPr>
            <a:r>
              <a:rPr lang="fr-FR" sz="1700" dirty="0"/>
              <a:t>		* Absence de demande d’aide</a:t>
            </a:r>
          </a:p>
          <a:p>
            <a:pPr marL="822960" lvl="3" indent="0">
              <a:buNone/>
            </a:pPr>
            <a:r>
              <a:rPr lang="fr-FR" sz="1700" dirty="0"/>
              <a:t>		* Disparition du désir d’apprendre, renoncement</a:t>
            </a:r>
          </a:p>
          <a:p>
            <a:pPr marL="822960" lvl="3" indent="0">
              <a:buNone/>
            </a:pPr>
            <a:r>
              <a:rPr lang="fr-FR" sz="1700" dirty="0"/>
              <a:t>		* Indifférence ou opposition face aux apprentissages 			scolaires.</a:t>
            </a:r>
          </a:p>
          <a:p>
            <a:pPr marL="822960" lvl="3" indent="0">
              <a:buNone/>
            </a:pPr>
            <a:endParaRPr lang="fr-FR" dirty="0"/>
          </a:p>
          <a:p>
            <a:pPr marL="822960" lvl="3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FB01B1-6619-49AA-8538-4301CD33C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609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8A1A3-9566-4EF7-842E-0B09C728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plan et pour qui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43DD3AA-42D9-46BF-AF3A-F5E2FAF06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61297"/>
            <a:ext cx="5686425" cy="669670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45F775-B6EA-4E45-AE5A-BD3DF2DBA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20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3D9825-0DF6-44EB-8CC5-BA4BE82B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70" y="325454"/>
            <a:ext cx="8708994" cy="61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6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61520-EC36-4D75-807E-41172334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</a:t>
            </a:r>
            <a:r>
              <a:rPr lang="fr-FR" dirty="0" err="1"/>
              <a:t>PARTICUlier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4213D-3120-4490-851B-455948AE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Cas des élèves souffrant de maladies chroniques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Gestion des adaptations nécessaires par l’intermédiaire d’un PAI ( Projet d’Accueil Individualisé).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Gestion du dossier par l’infirmière scolaire.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83339-1886-4470-9288-C9BA8D98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Elève souffrant d’une maladie chronique ( asthme, allergies, …)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A02B94-F1E9-4E8C-8B92-79C348E7F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3824652"/>
            <a:ext cx="3200400" cy="22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26DBF36-D134-400E-8FB1-9EB0D5627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33350"/>
            <a:ext cx="93440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8EE9E56-3F4B-49A5-86DD-697D2C80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 :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E5536E1-AF49-429E-BFB6-A123BE96C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Repérage d’un élève en difficulté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Différenciation pédagogique menée durant les activités de classe afin de permettre à l’élève de surmonter la difficulté.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A6E9149-0506-4003-9EB4-5016CE9D5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Au niveau de la classe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8F9AFB-083E-450D-AC81-8A5BA95B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65" y="3429000"/>
            <a:ext cx="3620840" cy="256676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91D986B-877D-453C-9D1F-2F0DC2D5FCF5}"/>
              </a:ext>
            </a:extLst>
          </p:cNvPr>
          <p:cNvSpPr/>
          <p:nvPr/>
        </p:nvSpPr>
        <p:spPr>
          <a:xfrm>
            <a:off x="5338494" y="149124"/>
            <a:ext cx="2306316" cy="11548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Possibilité d’utiliser les outils mis à disposition par l’équipe SEGPA :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Classeur des adaptations.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Fiche individuelle par élève à BEP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246DAF-8F9B-4BB6-BF92-3A53E93FD6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66" y="2218763"/>
            <a:ext cx="2674945" cy="4231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083AF7-AB05-46D6-AE52-9B30354D3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8" y="2423160"/>
            <a:ext cx="2674944" cy="38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2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4F81C9-6631-4D20-9E9A-85CA85AE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68" y="381740"/>
            <a:ext cx="8946528" cy="62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76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96</TotalTime>
  <Words>608</Words>
  <Application>Microsoft Office PowerPoint</Application>
  <PresentationFormat>Grand écran</PresentationFormat>
  <Paragraphs>79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Type de bois</vt:lpstr>
      <vt:lpstr>Prise en charge de la difficulté scolaire au collège du Val du gy</vt:lpstr>
      <vt:lpstr>Présentation PowerPoint</vt:lpstr>
      <vt:lpstr>Qu’appelle-ton difficulté ?</vt:lpstr>
      <vt:lpstr>Quel plan et pour qui ?</vt:lpstr>
      <vt:lpstr>Présentation PowerPoint</vt:lpstr>
      <vt:lpstr>CAS PARTICUlier</vt:lpstr>
      <vt:lpstr>Présentation PowerPoint</vt:lpstr>
      <vt:lpstr>ETAPE 1 :</vt:lpstr>
      <vt:lpstr>Présentation PowerPoint</vt:lpstr>
      <vt:lpstr>Les difficultés ne sont pas résolues avec l’aide en classe</vt:lpstr>
      <vt:lpstr>Présentation PowerPoint</vt:lpstr>
      <vt:lpstr>Plusieurs cas sont alors envisageables…</vt:lpstr>
      <vt:lpstr>Présentation PowerPoint</vt:lpstr>
      <vt:lpstr>PPRE ou CAI</vt:lpstr>
      <vt:lpstr>Présentation PowerPoint</vt:lpstr>
      <vt:lpstr>PAP</vt:lpstr>
      <vt:lpstr>Présentation PowerPoint</vt:lpstr>
      <vt:lpstr>PPS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de la difficulté scolaire au collège du Val du gy</dc:title>
  <dc:creator>sebastien vanhove</dc:creator>
  <cp:lastModifiedBy>chef-etab</cp:lastModifiedBy>
  <cp:revision>9</cp:revision>
  <dcterms:created xsi:type="dcterms:W3CDTF">2019-09-21T15:17:24Z</dcterms:created>
  <dcterms:modified xsi:type="dcterms:W3CDTF">2020-02-14T16:22:49Z</dcterms:modified>
</cp:coreProperties>
</file>